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48" r:id="rId10"/>
    <p:sldId id="409" r:id="rId11"/>
    <p:sldId id="411" r:id="rId12"/>
    <p:sldId id="412" r:id="rId13"/>
    <p:sldId id="418" r:id="rId14"/>
    <p:sldId id="423" r:id="rId15"/>
    <p:sldId id="424" r:id="rId16"/>
    <p:sldId id="425" r:id="rId17"/>
    <p:sldId id="445" r:id="rId18"/>
    <p:sldId id="426" r:id="rId19"/>
    <p:sldId id="419" r:id="rId20"/>
    <p:sldId id="427" r:id="rId21"/>
    <p:sldId id="428" r:id="rId22"/>
    <p:sldId id="420" r:id="rId23"/>
    <p:sldId id="421" r:id="rId24"/>
    <p:sldId id="429" r:id="rId25"/>
    <p:sldId id="377" r:id="rId26"/>
    <p:sldId id="430" r:id="rId27"/>
    <p:sldId id="432" r:id="rId28"/>
    <p:sldId id="435" r:id="rId29"/>
    <p:sldId id="438" r:id="rId30"/>
    <p:sldId id="436" r:id="rId31"/>
    <p:sldId id="437" r:id="rId32"/>
    <p:sldId id="433" r:id="rId33"/>
    <p:sldId id="439" r:id="rId34"/>
    <p:sldId id="434" r:id="rId35"/>
    <p:sldId id="440" r:id="rId36"/>
    <p:sldId id="441" r:id="rId37"/>
    <p:sldId id="444" r:id="rId38"/>
    <p:sldId id="442" r:id="rId39"/>
    <p:sldId id="443" r:id="rId40"/>
    <p:sldId id="406" r:id="rId41"/>
    <p:sldId id="446" r:id="rId42"/>
    <p:sldId id="447" r:id="rId43"/>
    <p:sldId id="333" r:id="rId4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48"/>
            <p14:sldId id="409"/>
            <p14:sldId id="411"/>
            <p14:sldId id="412"/>
            <p14:sldId id="418"/>
            <p14:sldId id="423"/>
            <p14:sldId id="424"/>
            <p14:sldId id="425"/>
            <p14:sldId id="445"/>
            <p14:sldId id="426"/>
            <p14:sldId id="419"/>
            <p14:sldId id="427"/>
            <p14:sldId id="428"/>
            <p14:sldId id="420"/>
            <p14:sldId id="421"/>
            <p14:sldId id="429"/>
            <p14:sldId id="377"/>
            <p14:sldId id="430"/>
            <p14:sldId id="432"/>
            <p14:sldId id="435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2022/11/7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2022/11/7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2022/11/7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math.harvard.edu/~ctm/home/text/others/shannon/entropy/entropy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压缩效率的衡量指标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CR (Compression ratio)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衡量了压缩前后的比值，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CR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越大，压缩程度越高。公式定义如下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Compression rate </a:t>
                </a: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非正式表达，压缩率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相对数据冗余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，描述了有多少比例数据被压缩掉了，或者是相对冗余的。定义如下：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 r="-3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762" y="1363472"/>
            <a:ext cx="9931131" cy="640080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图像压缩可以分为无损压缩和有损压缩。</a:t>
            </a:r>
            <a:endParaRPr lang="en-US" altLang="zh-CN" sz="2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61163"/>
                  </p:ext>
                </p:extLst>
              </p:nvPr>
            </p:nvGraphicFramePr>
            <p:xfrm>
              <a:off x="1188018" y="2278888"/>
              <a:ext cx="9012621" cy="4007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4207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243649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&gt; </a:t>
                          </a:r>
                          <a:r>
                            <a:rPr lang="zh-CN" altLang="en-US" sz="2400" dirty="0"/>
                            <a:t>信息熵 </a:t>
                          </a:r>
                          <a:r>
                            <a:rPr lang="en-US" altLang="zh-CN" sz="2400" dirty="0"/>
                            <a:t>Entropy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经验 </a:t>
                          </a:r>
                          <a:r>
                            <a:rPr lang="en-US" altLang="zh-CN" sz="2400" dirty="0"/>
                            <a:t>CR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&lt; 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61163"/>
                  </p:ext>
                </p:extLst>
              </p:nvPr>
            </p:nvGraphicFramePr>
            <p:xfrm>
              <a:off x="1188018" y="2278888"/>
              <a:ext cx="9012621" cy="4007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4207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004207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243649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&gt; </a:t>
                          </a:r>
                          <a:r>
                            <a:rPr lang="zh-CN" altLang="en-US" sz="2400" dirty="0"/>
                            <a:t>信息熵 </a:t>
                          </a:r>
                          <a:r>
                            <a:rPr lang="en-US" altLang="zh-CN" sz="2400" dirty="0"/>
                            <a:t>Entropy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经验 </a:t>
                          </a:r>
                          <a:r>
                            <a:rPr lang="en-US" altLang="zh-CN" sz="2400" dirty="0"/>
                            <a:t>CR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CR &lt; 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06" t="-388496" r="-811" b="-102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69091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无损压缩的设计目标是最小化</a:t>
            </a:r>
            <a:r>
              <a:rPr lang="zh-CN" altLang="en-US" sz="24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2400" dirty="0">
                <a:solidFill>
                  <a:srgbClr val="FF0000"/>
                </a:solidFill>
              </a:rPr>
              <a:t>bit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无损压缩通过挖掘数据的统计属性：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灰度的概率分布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编码冗余（编码冗余是用于表示信息实体的符号系统。每个符号赋予一个编码符号的序列，称为码字。）</a:t>
            </a:r>
            <a:endParaRPr lang="en-US" altLang="zh-CN" sz="24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06" y="1399821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20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blipFill>
                <a:blip r:embed="rId3"/>
                <a:stretch>
                  <a:fillRect l="-1057" r="-1057" b="-2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编码冗余与 </a:t>
            </a: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72" y="1656143"/>
            <a:ext cx="3640688" cy="3545714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采用</a:t>
            </a:r>
            <a:r>
              <a:rPr lang="en-US" altLang="zh-CN" sz="2400" dirty="0"/>
              <a:t>8 bit </a:t>
            </a:r>
            <a:r>
              <a:rPr lang="zh-CN" altLang="en-US" sz="2400" dirty="0"/>
              <a:t>表示灰度，将右图编码成二进制。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72" y="2860220"/>
            <a:ext cx="3155565" cy="33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1" y="1390294"/>
            <a:ext cx="7172459" cy="329285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6" y="4986002"/>
            <a:ext cx="8915593" cy="142432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文件大小？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CR ?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079B9CC-058E-8B8B-CAC1-7FF83912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3" y="1310642"/>
            <a:ext cx="5254378" cy="5212078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特征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使用了相同长度的 </a:t>
            </a:r>
            <a:r>
              <a:rPr lang="en-US" altLang="zh-CN" sz="2400" dirty="0"/>
              <a:t>bit </a:t>
            </a:r>
            <a:r>
              <a:rPr lang="zh-CN" altLang="en-US" sz="2400" dirty="0"/>
              <a:t>数量来表示所有可能的符号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编码和解码过程简单</a:t>
            </a:r>
            <a:endParaRPr lang="en-US" altLang="zh-CN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应用：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条形码 </a:t>
            </a:r>
            <a:r>
              <a:rPr lang="en-US" altLang="zh-CN" sz="20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823194"/>
            <a:ext cx="5764364" cy="36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4868392"/>
            <a:ext cx="10372566" cy="154155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是否还有优化的空间？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66" y="1665445"/>
            <a:ext cx="3523674" cy="306491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BD9CD64-5331-E0CF-C0FB-E51729BA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</a:rPr>
              <a:t>举例来说，一组字符串</a:t>
            </a:r>
            <a:r>
              <a:rPr lang="en-US" altLang="zh-CN" sz="3200" dirty="0">
                <a:solidFill>
                  <a:srgbClr val="FF0000"/>
                </a:solidFill>
              </a:rPr>
              <a:t>“AAAABBBCCDEEEE”</a:t>
            </a:r>
            <a:r>
              <a:rPr lang="zh-CN" altLang="en-US" sz="3200" dirty="0">
                <a:solidFill>
                  <a:srgbClr val="FF0000"/>
                </a:solidFill>
              </a:rPr>
              <a:t>，由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E</a:t>
            </a:r>
            <a:r>
              <a:rPr lang="zh-CN" altLang="en-US" sz="3200" dirty="0">
                <a:solidFill>
                  <a:srgbClr val="FF0000"/>
                </a:solidFill>
              </a:rPr>
              <a:t>组成，经过行程长度编码可将字符串压缩为</a:t>
            </a:r>
            <a:r>
              <a:rPr lang="en-US" altLang="zh-CN" sz="3200" dirty="0">
                <a:solidFill>
                  <a:srgbClr val="FF0000"/>
                </a:solidFill>
              </a:rPr>
              <a:t>4A3B2C1D4E(</a:t>
            </a:r>
            <a:r>
              <a:rPr lang="zh-CN" altLang="en-US" sz="3200" dirty="0">
                <a:solidFill>
                  <a:srgbClr val="FF0000"/>
                </a:solidFill>
              </a:rPr>
              <a:t>由</a:t>
            </a:r>
            <a:r>
              <a:rPr lang="en-US" altLang="zh-CN" sz="3200" dirty="0">
                <a:solidFill>
                  <a:srgbClr val="FF0000"/>
                </a:solidFill>
              </a:rPr>
              <a:t>14</a:t>
            </a:r>
            <a:r>
              <a:rPr lang="zh-CN" altLang="en-US" sz="3200" dirty="0">
                <a:solidFill>
                  <a:srgbClr val="FF0000"/>
                </a:solidFill>
              </a:rPr>
              <a:t>个单位转成</a:t>
            </a:r>
            <a:r>
              <a:rPr lang="en-US" altLang="zh-CN" sz="3200" dirty="0">
                <a:solidFill>
                  <a:srgbClr val="FF0000"/>
                </a:solidFill>
              </a:rPr>
              <a:t>10</a:t>
            </a:r>
            <a:r>
              <a:rPr lang="zh-CN" altLang="en-US" sz="3200" dirty="0">
                <a:solidFill>
                  <a:srgbClr val="FF0000"/>
                </a:solidFill>
              </a:rPr>
              <a:t>个单位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。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变长编码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391148"/>
            <a:ext cx="5495729" cy="5182371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变长编码的步骤</a:t>
            </a:r>
            <a:r>
              <a:rPr lang="en-US" altLang="zh-CN" sz="20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使用不同长度的码字进行编码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给频率最高的符号赋值最短的码字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给频率最低的符号赋值最长的码字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压缩更加有效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主流的变长编码包括：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</a:rPr>
              <a:t>Huffman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09" y="1391148"/>
            <a:ext cx="6382969" cy="209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37" y="1489857"/>
            <a:ext cx="7560526" cy="34783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</a:t>
            </a:r>
            <a:r>
              <a:rPr lang="en-US" altLang="zh-CN" sz="2400" dirty="0"/>
              <a:t>Symbol</a:t>
            </a:r>
            <a:r>
              <a:rPr lang="zh-CN" altLang="en-US" sz="2400" dirty="0"/>
              <a:t>的发生频率，建立</a:t>
            </a:r>
            <a:r>
              <a:rPr lang="en-US" altLang="zh-CN" sz="2400" dirty="0"/>
              <a:t>Symbol-codeword </a:t>
            </a:r>
            <a:r>
              <a:rPr lang="zh-CN" altLang="en-US" sz="2400" dirty="0"/>
              <a:t>的字典。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根据字典，将图像编码成二进制数据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有损压缩与无损压缩的概念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三种图像冗余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 （固定长度编码</a:t>
            </a:r>
            <a:r>
              <a:rPr lang="en-US" altLang="zh-CN" sz="2400" dirty="0"/>
              <a:t>/</a:t>
            </a:r>
            <a:r>
              <a:rPr lang="zh-CN" altLang="en-US" sz="2400" dirty="0"/>
              <a:t>变长编码）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像素间冗余 （差分预测编码）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心理视觉冗余 （变换域编码）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JPEG</a:t>
            </a:r>
            <a:r>
              <a:rPr lang="zh-CN" altLang="en-US" sz="2400" dirty="0"/>
              <a:t>图像格式的压缩步骤与原理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50" y="1445532"/>
            <a:ext cx="8794099" cy="48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6" y="491078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前缀码是唯一可译的。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5" y="1700450"/>
            <a:ext cx="7200252" cy="2810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06" y="1700450"/>
            <a:ext cx="2572834" cy="30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128138" cy="514807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霍夫曼编码（</a:t>
            </a:r>
            <a:r>
              <a:rPr lang="en-US" altLang="zh-CN" sz="2400" dirty="0"/>
              <a:t>Huffman coding</a:t>
            </a:r>
            <a:r>
              <a:rPr lang="zh-CN" altLang="en-US" sz="2400" dirty="0"/>
              <a:t>）是一种可变长的前缀码。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霍夫曼编码的算法过程：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根据符号出现的概率降序排序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从频率低的两个符号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</a:t>
            </a:r>
            <a:r>
              <a:rPr lang="zh-CN" altLang="en-US" sz="2400" dirty="0"/>
              <a:t>开始，给最低的概率符号赋值</a:t>
            </a:r>
            <a:r>
              <a:rPr lang="en-US" altLang="zh-CN" sz="2400" dirty="0"/>
              <a:t>0</a:t>
            </a:r>
            <a:r>
              <a:rPr lang="zh-CN" altLang="en-US" sz="2400" dirty="0"/>
              <a:t>，次低的赋值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合并刚才的两个符号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 </a:t>
            </a:r>
            <a:r>
              <a:rPr lang="zh-CN" altLang="en-US" sz="2400" dirty="0"/>
              <a:t>组成新符号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带着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  <a:r>
              <a:rPr lang="zh-CN" altLang="en-US" sz="2400" dirty="0"/>
              <a:t>以及加起来的概率，重新排序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重复上述操作，直至排序列表中只有两个符号。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37" y="1565058"/>
            <a:ext cx="2762963" cy="4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902" y="1334008"/>
            <a:ext cx="9785738" cy="53543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假设我们有</a:t>
            </a:r>
            <a:r>
              <a:rPr lang="en-US" altLang="zh-CN" sz="2400" dirty="0"/>
              <a:t>A,B,C,D,E</a:t>
            </a:r>
            <a:r>
              <a:rPr lang="zh-CN" altLang="en-US" sz="2400" dirty="0"/>
              <a:t>字符，频率依次是</a:t>
            </a:r>
            <a:r>
              <a:rPr lang="en-US" altLang="zh-CN" sz="2400" dirty="0"/>
              <a:t>15</a:t>
            </a:r>
            <a:r>
              <a:rPr lang="zh-CN" altLang="en-US" sz="2400" dirty="0"/>
              <a:t>，</a:t>
            </a:r>
            <a:r>
              <a:rPr lang="en-US" altLang="zh-CN" sz="2400" dirty="0"/>
              <a:t>7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5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2000" dirty="0">
                <a:solidFill>
                  <a:schemeClr val="tx1"/>
                </a:solidFill>
              </a:rPr>
              <a:t>Huffman</a:t>
            </a:r>
            <a:r>
              <a:rPr lang="zh-CN" altLang="en-US" sz="20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0CAB2E-C97E-9C44-B553-D6817CDF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80374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76" y="1435608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298736" y="4840284"/>
            <a:ext cx="3946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hlinkClick r:id="rId4"/>
              </a:rPr>
              <a:t>Shannon </a:t>
            </a:r>
            <a:r>
              <a:rPr lang="zh-CN" altLang="en-US" sz="2400" dirty="0">
                <a:hlinkClick r:id="rId4"/>
              </a:rPr>
              <a:t>第一定律的数学证明</a:t>
            </a:r>
            <a:endParaRPr lang="en-US" altLang="zh-CN" sz="2400" dirty="0"/>
          </a:p>
          <a:p>
            <a:r>
              <a:rPr lang="en-US" altLang="zh-CN" sz="2400" dirty="0"/>
              <a:t>A Mathematical Theory of Communication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2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24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2400" b="0" dirty="0">
                <a:latin typeface="Cambria Math" panose="02040503050406030204" pitchFamily="18" charset="0"/>
              </a:rPr>
              <a:t>）因为多数二维阵列的像素是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空间相关</a:t>
            </a:r>
            <a:r>
              <a:rPr lang="zh-CN" altLang="en-US" sz="2400" b="0" dirty="0">
                <a:latin typeface="Cambria Math" panose="02040503050406030204" pitchFamily="18" charset="0"/>
              </a:rPr>
              <a:t>的（每个像素取决于向量像素）。在相关像素的表示中，信息没必要重复。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2"/>
            <a:ext cx="5439866" cy="36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(DPCM+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量化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+Huffman Coding)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  <a:blipFill>
                <a:blip r:embed="rId2"/>
                <a:stretch>
                  <a:fillRect l="-1421" r="-1202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5047857" y="3890616"/>
            <a:ext cx="316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48" y="1276348"/>
            <a:ext cx="4953104" cy="2614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48" y="4167615"/>
            <a:ext cx="4753335" cy="23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考虑如下场景，使用 </a:t>
                </a:r>
                <a:r>
                  <a:rPr lang="en-US" altLang="zh-CN" sz="2000" dirty="0"/>
                  <a:t>720P</a:t>
                </a:r>
                <a:r>
                  <a:rPr lang="zh-CN" altLang="en-US" sz="2000" dirty="0"/>
                  <a:t>分辨率（</a:t>
                </a:r>
                <a:r>
                  <a:rPr lang="en-US" altLang="zh-CN" sz="2000" dirty="0"/>
                  <a:t>1280*720 pixels, standard HD</a:t>
                </a:r>
                <a:r>
                  <a:rPr lang="zh-CN" altLang="en-US" sz="2000" dirty="0"/>
                  <a:t>），</a:t>
                </a:r>
                <a:r>
                  <a:rPr lang="en-US" altLang="zh-CN" sz="2000" dirty="0"/>
                  <a:t>24bit </a:t>
                </a:r>
                <a:r>
                  <a:rPr lang="zh-CN" altLang="en-US" sz="2000" dirty="0"/>
                  <a:t>颜色深度播放 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小时的电影，视频以 </a:t>
                </a:r>
                <a:r>
                  <a:rPr lang="en-US" altLang="zh-CN" sz="2000" dirty="0"/>
                  <a:t>30 frame/s </a:t>
                </a:r>
                <a:r>
                  <a:rPr lang="zh-CN" altLang="en-US" sz="2000" dirty="0"/>
                  <a:t>速度播放。求该电影的文件大小？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98313" cy="5167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24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2400" dirty="0">
                <a:latin typeface="Cambria Math" panose="02040503050406030204" pitchFamily="18" charset="0"/>
              </a:rPr>
              <a:t>: </a:t>
            </a:r>
            <a:r>
              <a:rPr lang="zh-CN" altLang="en-US" sz="24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24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2" y="1451373"/>
            <a:ext cx="3401128" cy="2402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2" y="4007692"/>
            <a:ext cx="3492429" cy="24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4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800" dirty="0">
                <a:latin typeface="Cambria Math" panose="02040503050406030204" pitchFamily="18" charset="0"/>
              </a:rPr>
              <a:t>SNR, PSNR </a:t>
            </a:r>
            <a:r>
              <a:rPr lang="zh-CN" altLang="en-US" sz="2800" dirty="0">
                <a:latin typeface="Cambria Math" panose="02040503050406030204" pitchFamily="18" charset="0"/>
              </a:rPr>
              <a:t>（越大越好）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主观评价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21" y="1692185"/>
            <a:ext cx="5427535" cy="36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33813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749295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6225033" cy="521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JPEG</a:t>
            </a:r>
            <a:r>
              <a:rPr lang="zh-CN" altLang="en-US" sz="2800" b="0" dirty="0">
                <a:latin typeface="Cambria Math" panose="02040503050406030204" pitchFamily="18" charset="0"/>
              </a:rPr>
              <a:t>（</a:t>
            </a:r>
            <a:r>
              <a:rPr lang="en-US" altLang="zh-CN" sz="28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28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2800" b="0" dirty="0">
                <a:latin typeface="Cambria Math" panose="02040503050406030204" pitchFamily="18" charset="0"/>
              </a:rPr>
              <a:t>1986</a:t>
            </a:r>
            <a:r>
              <a:rPr lang="zh-CN" altLang="en-US" sz="28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2800" b="0" dirty="0">
                <a:latin typeface="Cambria Math" panose="02040503050406030204" pitchFamily="18" charset="0"/>
              </a:rPr>
              <a:t>1992</a:t>
            </a:r>
            <a:r>
              <a:rPr lang="zh-CN" altLang="en-US" sz="28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2800" b="0" dirty="0">
                <a:latin typeface="Cambria Math" panose="02040503050406030204" pitchFamily="18" charset="0"/>
              </a:rPr>
              <a:t>JPEG </a:t>
            </a:r>
            <a:r>
              <a:rPr lang="zh-CN" altLang="en-US" sz="28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2800" b="0" dirty="0">
                <a:latin typeface="Cambria Math" panose="02040503050406030204" pitchFamily="18" charset="0"/>
              </a:rPr>
              <a:t>1994</a:t>
            </a:r>
            <a:r>
              <a:rPr lang="zh-CN" altLang="en-US" sz="28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28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28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3735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dirty="0">
                <a:latin typeface="Cambria Math" panose="02040503050406030204" pitchFamily="18" charset="0"/>
              </a:rPr>
              <a:t>通过</a:t>
            </a:r>
            <a:r>
              <a:rPr lang="en-US" altLang="zh-CN" sz="3200" dirty="0">
                <a:latin typeface="Cambria Math" panose="02040503050406030204" pitchFamily="18" charset="0"/>
              </a:rPr>
              <a:t>DCT</a:t>
            </a:r>
            <a:r>
              <a:rPr lang="zh-CN" altLang="en-US" sz="32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32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量化</a:t>
            </a:r>
            <a:r>
              <a:rPr lang="en-US" altLang="zh-CN" sz="3200" dirty="0">
                <a:latin typeface="Cambria Math" panose="02040503050406030204" pitchFamily="18" charset="0"/>
              </a:rPr>
              <a:t> </a:t>
            </a:r>
            <a:r>
              <a:rPr lang="en-US" altLang="zh-CN" sz="32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排列 </a:t>
            </a:r>
            <a:r>
              <a:rPr lang="en-US" altLang="zh-CN" sz="32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分别对</a:t>
            </a:r>
            <a:r>
              <a:rPr lang="en-US" altLang="zh-CN" sz="3200" b="0" dirty="0">
                <a:latin typeface="Cambria Math" panose="02040503050406030204" pitchFamily="18" charset="0"/>
              </a:rPr>
              <a:t>DC </a:t>
            </a:r>
            <a:r>
              <a:rPr lang="zh-CN" altLang="en-US" sz="3200" b="0" dirty="0">
                <a:latin typeface="Cambria Math" panose="02040503050406030204" pitchFamily="18" charset="0"/>
              </a:rPr>
              <a:t>与 </a:t>
            </a:r>
            <a:r>
              <a:rPr lang="en-US" altLang="zh-CN" sz="3200" b="0" dirty="0">
                <a:latin typeface="Cambria Math" panose="02040503050406030204" pitchFamily="18" charset="0"/>
              </a:rPr>
              <a:t>AC </a:t>
            </a:r>
            <a:r>
              <a:rPr lang="zh-CN" altLang="en-US" sz="3200" b="0" dirty="0">
                <a:latin typeface="Cambria Math" panose="02040503050406030204" pitchFamily="18" charset="0"/>
              </a:rPr>
              <a:t>信号做无损编码 </a:t>
            </a:r>
            <a:r>
              <a:rPr lang="en-US" altLang="zh-CN" sz="3200" b="0" dirty="0">
                <a:latin typeface="Cambria Math" panose="02040503050406030204" pitchFamily="18" charset="0"/>
              </a:rPr>
              <a:t>lossless coding</a:t>
            </a:r>
            <a:endParaRPr lang="en-US" altLang="zh-CN" sz="32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49" y="1365558"/>
            <a:ext cx="8276821" cy="50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5" y="1294684"/>
            <a:ext cx="7958010" cy="52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量化是 </a:t>
            </a:r>
            <a:r>
              <a:rPr lang="en-US" altLang="zh-CN" sz="1800" dirty="0">
                <a:latin typeface="Cambria Math" panose="02040503050406030204" pitchFamily="18" charset="0"/>
              </a:rPr>
              <a:t>JPEG </a:t>
            </a:r>
            <a:r>
              <a:rPr lang="zh-CN" altLang="en-US" sz="18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1800" dirty="0">
                <a:latin typeface="Cambria Math" panose="02040503050406030204" pitchFamily="18" charset="0"/>
              </a:rPr>
              <a:t>8*8DCT</a:t>
            </a:r>
            <a:r>
              <a:rPr lang="zh-CN" altLang="en-US" sz="1800" dirty="0">
                <a:latin typeface="Cambria Math" panose="02040503050406030204" pitchFamily="18" charset="0"/>
              </a:rPr>
              <a:t>块除以量化模板。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18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1800" dirty="0">
                <a:latin typeface="Cambria Math" panose="02040503050406030204" pitchFamily="18" charset="0"/>
              </a:rPr>
              <a:t>质量因素。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51" y="1451373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8" y="4033406"/>
            <a:ext cx="2092462" cy="2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Zig-zag </a:t>
            </a:r>
            <a:r>
              <a:rPr lang="zh-CN" altLang="en-US" sz="2800" dirty="0">
                <a:latin typeface="Cambria Math" panose="02040503050406030204" pitchFamily="18" charset="0"/>
              </a:rPr>
              <a:t>与 </a:t>
            </a: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DC </a:t>
            </a:r>
            <a:r>
              <a:rPr lang="zh-CN" altLang="en-US" sz="2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2800" b="0" dirty="0">
                <a:latin typeface="Cambria Math" panose="02040503050406030204" pitchFamily="18" charset="0"/>
              </a:rPr>
              <a:t>DPCM </a:t>
            </a:r>
            <a:r>
              <a:rPr lang="zh-CN" altLang="en-US" sz="2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2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再用</a:t>
            </a:r>
            <a:r>
              <a:rPr lang="en-US" altLang="zh-CN" sz="2800" dirty="0">
                <a:latin typeface="Cambria Math" panose="02040503050406030204" pitchFamily="18" charset="0"/>
              </a:rPr>
              <a:t>Zig-zag</a:t>
            </a:r>
            <a:r>
              <a:rPr lang="zh-CN" altLang="en-US" sz="2800" dirty="0">
                <a:latin typeface="Cambria Math" panose="02040503050406030204" pitchFamily="18" charset="0"/>
              </a:rPr>
              <a:t>将图像展开成一维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Run-length </a:t>
            </a:r>
            <a:r>
              <a:rPr lang="zh-CN" altLang="en-US" sz="2800" dirty="0">
                <a:latin typeface="Cambria Math" panose="02040503050406030204" pitchFamily="18" charset="0"/>
              </a:rPr>
              <a:t>编码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Huffman</a:t>
            </a:r>
            <a:r>
              <a:rPr lang="zh-CN" altLang="en-US" sz="2800" dirty="0">
                <a:latin typeface="Cambria Math" panose="02040503050406030204" pitchFamily="18" charset="0"/>
              </a:rPr>
              <a:t> 编码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114" y="1448714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1080P(Full High Definition), </a:t>
            </a:r>
            <a:r>
              <a:rPr lang="zh-CN" altLang="en-US" sz="2400" dirty="0"/>
              <a:t>大概需要 </a:t>
            </a:r>
            <a:r>
              <a:rPr lang="en-US" altLang="zh-CN" sz="2400" dirty="0"/>
              <a:t>1.3TB </a:t>
            </a:r>
            <a:r>
              <a:rPr lang="zh-CN" altLang="en-US" sz="2400" dirty="0"/>
              <a:t>大小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2K (Quad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4K(Ultra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8K(Full Ultra HD), </a:t>
            </a:r>
            <a:r>
              <a:rPr lang="zh-CN" altLang="en-US" sz="2400" dirty="0"/>
              <a:t>大概需要</a:t>
            </a:r>
            <a:r>
              <a:rPr lang="en-US" altLang="zh-CN" sz="24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……</a:t>
            </a:r>
            <a:r>
              <a:rPr lang="zh-CN" altLang="en-US" sz="2400" dirty="0"/>
              <a:t>很可怕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怎么存储？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怎么传输？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557528"/>
            <a:ext cx="4975353" cy="492455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Huffman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Run-length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系数反量化（乘以量化模板）得到</a:t>
            </a:r>
            <a:r>
              <a:rPr lang="en-US" altLang="zh-CN" sz="2800" dirty="0"/>
              <a:t>8*8DCT</a:t>
            </a:r>
            <a:r>
              <a:rPr lang="zh-CN" altLang="en-US" sz="2800" dirty="0"/>
              <a:t>块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IDCT </a:t>
            </a:r>
            <a:r>
              <a:rPr lang="zh-CN" altLang="en-US" sz="28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85" y="1510982"/>
            <a:ext cx="9243430" cy="45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880756"/>
            <a:ext cx="4216617" cy="2203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" y="4236026"/>
            <a:ext cx="4203916" cy="2267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52" y="1906157"/>
            <a:ext cx="4134062" cy="217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52" y="4219081"/>
            <a:ext cx="4299171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5097272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图像压缩的基本任务是减少</a:t>
            </a:r>
            <a:r>
              <a:rPr lang="zh-CN" altLang="en-US" sz="2400" dirty="0">
                <a:solidFill>
                  <a:srgbClr val="00B0F0"/>
                </a:solidFill>
              </a:rPr>
              <a:t>数据量</a:t>
            </a:r>
            <a:r>
              <a:rPr lang="zh-CN" altLang="en-US" sz="2400" dirty="0"/>
              <a:t>来表达</a:t>
            </a:r>
            <a:r>
              <a:rPr lang="zh-CN" altLang="en-US" sz="2400" dirty="0">
                <a:solidFill>
                  <a:srgbClr val="FF0000"/>
                </a:solidFill>
              </a:rPr>
              <a:t>信息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图像压缩算法的设计方向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时间与空间冗余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不相关信息（人类视觉心理冗余信息）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图像压缩的好处：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减少数据存储大小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减少数据传输时间和消耗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减少数据运算所需的内存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数据是信息的载体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数据是信息的具体表现形式（符号、文字、数字、语音、图像、视频）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信息论给出了信息的数学定义：消除事件不确定性的物理量。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香农是与冯</a:t>
            </a:r>
            <a:r>
              <a:rPr lang="en-US" altLang="zh-CN" sz="2400" dirty="0"/>
              <a:t>·</a:t>
            </a:r>
            <a:r>
              <a:rPr lang="zh-CN" altLang="en-US" sz="2400" dirty="0"/>
              <a:t>诺伊曼、图灵、维纳齐名的计算机相关领域科学家。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信息论广泛应用于通信，密码，人工智能领域。</a:t>
            </a:r>
            <a:endParaRPr lang="en-US" altLang="zh-CN" sz="24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31" y="1378533"/>
            <a:ext cx="3016734" cy="3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9622" y="5167189"/>
            <a:ext cx="25363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1200" dirty="0"/>
          </a:p>
        </p:txBody>
      </p:sp>
      <p:sp>
        <p:nvSpPr>
          <p:cNvPr id="4" name="AutoShape 2" descr="看到你就开心的句子_第一句子网">
            <a:extLst>
              <a:ext uri="{FF2B5EF4-FFF2-40B4-BE49-F238E27FC236}">
                <a16:creationId xmlns:a16="http://schemas.microsoft.com/office/drawing/2014/main" id="{7A5D398C-DA89-27FA-6FB3-428CB53AD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形 5" descr="吐舌的脸轮廓 纯色填充">
            <a:extLst>
              <a:ext uri="{FF2B5EF4-FFF2-40B4-BE49-F238E27FC236}">
                <a16:creationId xmlns:a16="http://schemas.microsoft.com/office/drawing/2014/main" id="{2E223489-FF0D-E88C-9AF8-A7B1A7691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6170" y="2461364"/>
            <a:ext cx="642919" cy="642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E18A8C-D3E3-6434-2819-8B7B5C373081}"/>
              </a:ext>
            </a:extLst>
          </p:cNvPr>
          <p:cNvSpPr txBox="1"/>
          <p:nvPr/>
        </p:nvSpPr>
        <p:spPr>
          <a:xfrm>
            <a:off x="6401960" y="2599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开心</a:t>
            </a:r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</p:spPr>
            <p:txBody>
              <a:bodyPr>
                <a:normAutofit fontScale="925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随机变量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此时随机变量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800" dirty="0"/>
                  <a:t>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242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隔壁小强告诉小明正确选项在</a:t>
            </a:r>
            <a:r>
              <a:rPr lang="en-US" altLang="zh-CN" dirty="0"/>
              <a:t>A,B</a:t>
            </a:r>
            <a:r>
              <a:rPr lang="zh-CN" altLang="en-US" dirty="0"/>
              <a:t>两项之间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</a:t>
            </a:r>
            <a:r>
              <a:rPr lang="en-US" altLang="zh-CN" dirty="0"/>
              <a:t> C</a:t>
            </a:r>
            <a:r>
              <a:rPr lang="zh-CN" altLang="en-US" dirty="0"/>
              <a:t>是错误选项时，提供了多少信息？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隔壁小强告诉小明，答案在</a:t>
            </a:r>
            <a:r>
              <a:rPr lang="en-US" altLang="zh-CN" dirty="0"/>
              <a:t>A,B,C,D</a:t>
            </a:r>
            <a:r>
              <a:rPr lang="zh-CN" altLang="en-US" dirty="0"/>
              <a:t>中，提供了多少信息？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60" y="1780400"/>
            <a:ext cx="4151593" cy="296998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614" y="1340535"/>
            <a:ext cx="6223081" cy="689584"/>
          </a:xfrm>
        </p:spPr>
        <p:txBody>
          <a:bodyPr>
            <a:normAutofit fontScale="850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计算灰度频率（直方图），然后计算出信息熵。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988090"/>
            <a:ext cx="616407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2614458" y="4662140"/>
            <a:ext cx="1275129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sz="2400" dirty="0">
                <a:hlinkClick r:id="rId4" action="ppaction://hlinkfile"/>
              </a:rPr>
              <a:t>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4EFD2-E29E-6669-AC00-481A84B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316480"/>
            <a:ext cx="3666541" cy="3607404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DCA32C-E153-8C93-CC93-4848D82FD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73091"/>
              </p:ext>
            </p:extLst>
          </p:nvPr>
        </p:nvGraphicFramePr>
        <p:xfrm>
          <a:off x="4480559" y="2316480"/>
          <a:ext cx="7089602" cy="360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4801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544801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601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B7F3EF-8510-3064-CBD6-5282774547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358935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000" dirty="0"/>
              <a:t>计算图像的信息熵？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2658040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9322</TotalTime>
  <Words>2132</Words>
  <Application>Microsoft Office PowerPoint</Application>
  <PresentationFormat>宽屏</PresentationFormat>
  <Paragraphs>232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图像的信息熵（重点）</vt:lpstr>
      <vt:lpstr>压缩效率的衡量指标</vt:lpstr>
      <vt:lpstr>压缩类型（重点）</vt:lpstr>
      <vt:lpstr>无损压缩</vt:lpstr>
      <vt:lpstr>编码冗余与 Fixed-Length Code 固定长度编码</vt:lpstr>
      <vt:lpstr>Fixed-Length Code 固定长度编码</vt:lpstr>
      <vt:lpstr>Fixed-Length Code 固定长度编码</vt:lpstr>
      <vt:lpstr>Fixed-Length Code 固定长度编码</vt:lpstr>
      <vt:lpstr>Run-length coding 行程长度编码</vt:lpstr>
      <vt:lpstr>Variable-Length Code 变长编码</vt:lpstr>
      <vt:lpstr>Variable-Length Code 的编码过程</vt:lpstr>
      <vt:lpstr>Variable-Length Code 的解码过程</vt:lpstr>
      <vt:lpstr>Variable-Length Code 的解码过程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Zig-zag 与 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797</cp:revision>
  <dcterms:created xsi:type="dcterms:W3CDTF">2022-07-19T07:06:29Z</dcterms:created>
  <dcterms:modified xsi:type="dcterms:W3CDTF">2022-11-07T15:11:31Z</dcterms:modified>
  <cp:version/>
</cp:coreProperties>
</file>